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96023" autoAdjust="0"/>
  </p:normalViewPr>
  <p:slideViewPr>
    <p:cSldViewPr snapToGrid="0">
      <p:cViewPr>
        <p:scale>
          <a:sx n="69" d="100"/>
          <a:sy n="69" d="100"/>
        </p:scale>
        <p:origin x="1082" y="74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E9D36-233F-4984-8F68-E51056C12EBC}" type="datetimeFigureOut">
              <a:rPr lang="en-US" smtClean="0"/>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E161A-A00E-46DB-AC1B-8EAEB819EA1C}" type="slidenum">
              <a:rPr lang="en-US" smtClean="0"/>
              <a:t>‹#›</a:t>
            </a:fld>
            <a:endParaRPr lang="en-US"/>
          </a:p>
        </p:txBody>
      </p:sp>
    </p:spTree>
    <p:extLst>
      <p:ext uri="{BB962C8B-B14F-4D97-AF65-F5344CB8AC3E}">
        <p14:creationId xmlns:p14="http://schemas.microsoft.com/office/powerpoint/2010/main" val="22248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John Jim Evans Veernapati. This video gives a brief description of my Capstone project. We know the present world is digitalizing, but we still have few areas which use traditional methods. One such areas is the banking industry where transactions using Cheques are predominant. We still use cheques to either credit or debit. Since this paper-based form of transfer is prone to manual errors, and if these errors are more the result that is the cost of these manual errors might be huge. So, I have decided to use Machine Learning to build an application that can help avoid the manual errors. As of now, I could not think of any better name for my project, So I temporarily named it as ChequeChecker.</a:t>
            </a:r>
          </a:p>
        </p:txBody>
      </p:sp>
      <p:sp>
        <p:nvSpPr>
          <p:cNvPr id="4" name="Slide Number Placeholder 3"/>
          <p:cNvSpPr>
            <a:spLocks noGrp="1"/>
          </p:cNvSpPr>
          <p:nvPr>
            <p:ph type="sldNum" sz="quarter" idx="5"/>
          </p:nvPr>
        </p:nvSpPr>
        <p:spPr/>
        <p:txBody>
          <a:bodyPr/>
          <a:lstStyle/>
          <a:p>
            <a:fld id="{349E161A-A00E-46DB-AC1B-8EAEB819EA1C}" type="slidenum">
              <a:rPr lang="en-US" smtClean="0"/>
              <a:t>1</a:t>
            </a:fld>
            <a:endParaRPr lang="en-US"/>
          </a:p>
        </p:txBody>
      </p:sp>
    </p:spTree>
    <p:extLst>
      <p:ext uri="{BB962C8B-B14F-4D97-AF65-F5344CB8AC3E}">
        <p14:creationId xmlns:p14="http://schemas.microsoft.com/office/powerpoint/2010/main" val="3825636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my project is to build an application which can scan the handwritten text on a cheque and identify this text.</a:t>
            </a:r>
          </a:p>
          <a:p>
            <a:r>
              <a:rPr lang="en-US" dirty="0"/>
              <a:t>Why I chose this project?</a:t>
            </a:r>
          </a:p>
          <a:p>
            <a:r>
              <a:rPr lang="en-US" dirty="0"/>
              <a:t>As I told earlier, the cost of manual errors would be huge. So this application can play a significant role in reducing the manual errors. This application can also be used by a number of banks.</a:t>
            </a:r>
          </a:p>
        </p:txBody>
      </p:sp>
      <p:sp>
        <p:nvSpPr>
          <p:cNvPr id="4" name="Slide Number Placeholder 3"/>
          <p:cNvSpPr>
            <a:spLocks noGrp="1"/>
          </p:cNvSpPr>
          <p:nvPr>
            <p:ph type="sldNum" sz="quarter" idx="5"/>
          </p:nvPr>
        </p:nvSpPr>
        <p:spPr/>
        <p:txBody>
          <a:bodyPr/>
          <a:lstStyle/>
          <a:p>
            <a:fld id="{349E161A-A00E-46DB-AC1B-8EAEB819EA1C}" type="slidenum">
              <a:rPr lang="en-US" smtClean="0"/>
              <a:t>2</a:t>
            </a:fld>
            <a:endParaRPr lang="en-US"/>
          </a:p>
        </p:txBody>
      </p:sp>
    </p:spTree>
    <p:extLst>
      <p:ext uri="{BB962C8B-B14F-4D97-AF65-F5344CB8AC3E}">
        <p14:creationId xmlns:p14="http://schemas.microsoft.com/office/powerpoint/2010/main" val="74007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data source, I have looked for hand written database and found this data source interesting. IAM Handwritten Text Database has over 1 lakh words labelled and are contributed by 657 writers. The words are extracted from scanned written texts and are manually labeled. These words are stored in the form of pictures. The size of the data is approximately 1 GB. Here are the examples of the pictures of the words. The link to the data source is down below. We have to register on the site to access the data. I will also add the link to data source in the description section of this video.</a:t>
            </a:r>
          </a:p>
          <a:p>
            <a:endParaRPr lang="en-US" dirty="0"/>
          </a:p>
        </p:txBody>
      </p:sp>
      <p:sp>
        <p:nvSpPr>
          <p:cNvPr id="4" name="Slide Number Placeholder 3"/>
          <p:cNvSpPr>
            <a:spLocks noGrp="1"/>
          </p:cNvSpPr>
          <p:nvPr>
            <p:ph type="sldNum" sz="quarter" idx="5"/>
          </p:nvPr>
        </p:nvSpPr>
        <p:spPr/>
        <p:txBody>
          <a:bodyPr/>
          <a:lstStyle/>
          <a:p>
            <a:fld id="{349E161A-A00E-46DB-AC1B-8EAEB819EA1C}" type="slidenum">
              <a:rPr lang="en-US" smtClean="0"/>
              <a:t>3</a:t>
            </a:fld>
            <a:endParaRPr lang="en-US"/>
          </a:p>
        </p:txBody>
      </p:sp>
    </p:spTree>
    <p:extLst>
      <p:ext uri="{BB962C8B-B14F-4D97-AF65-F5344CB8AC3E}">
        <p14:creationId xmlns:p14="http://schemas.microsoft.com/office/powerpoint/2010/main" val="3074730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implementation methodology that I am looking at. Note that this is the temporary. Any ideas would be highly appreciated. In brief I would have to build the network using Neural networks. It can be any of CNN/RNN/LSTM Networks. After building the network, I will identify the words on the cheque using OpenCV and Google </a:t>
            </a:r>
            <a:r>
              <a:rPr lang="en-US" dirty="0" err="1"/>
              <a:t>Teserract</a:t>
            </a:r>
            <a:r>
              <a:rPr lang="en-US" dirty="0"/>
              <a:t>! As I am planning to build an application, it would be a web application where I would try to visualize the results. </a:t>
            </a:r>
          </a:p>
          <a:p>
            <a:endParaRPr lang="en-US" dirty="0"/>
          </a:p>
          <a:p>
            <a:r>
              <a:rPr lang="en-US" dirty="0"/>
              <a:t>For the Tech Stack, for machine learning - I would be using python and for the application development I would want to use flask.</a:t>
            </a:r>
          </a:p>
        </p:txBody>
      </p:sp>
      <p:sp>
        <p:nvSpPr>
          <p:cNvPr id="4" name="Slide Number Placeholder 3"/>
          <p:cNvSpPr>
            <a:spLocks noGrp="1"/>
          </p:cNvSpPr>
          <p:nvPr>
            <p:ph type="sldNum" sz="quarter" idx="5"/>
          </p:nvPr>
        </p:nvSpPr>
        <p:spPr/>
        <p:txBody>
          <a:bodyPr/>
          <a:lstStyle/>
          <a:p>
            <a:fld id="{349E161A-A00E-46DB-AC1B-8EAEB819EA1C}" type="slidenum">
              <a:rPr lang="en-US" smtClean="0"/>
              <a:t>4</a:t>
            </a:fld>
            <a:endParaRPr lang="en-US"/>
          </a:p>
        </p:txBody>
      </p:sp>
    </p:spTree>
    <p:extLst>
      <p:ext uri="{BB962C8B-B14F-4D97-AF65-F5344CB8AC3E}">
        <p14:creationId xmlns:p14="http://schemas.microsoft.com/office/powerpoint/2010/main" val="249156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low level architecture of my project. Handwritten text images are processed and neural network is built on these images. Prediction is done on the handwritten words that are extracted from the cheques. </a:t>
            </a:r>
          </a:p>
          <a:p>
            <a:endParaRPr lang="en-US" dirty="0"/>
          </a:p>
          <a:p>
            <a:r>
              <a:rPr lang="en-US" dirty="0" err="1"/>
              <a:t>Webapplication</a:t>
            </a:r>
            <a:r>
              <a:rPr lang="en-US" dirty="0"/>
              <a:t> would have an option to upload the cheque and the machine learning algorithm runs on the image and the results are displayed on the webapp.</a:t>
            </a:r>
          </a:p>
        </p:txBody>
      </p:sp>
      <p:sp>
        <p:nvSpPr>
          <p:cNvPr id="4" name="Slide Number Placeholder 3"/>
          <p:cNvSpPr>
            <a:spLocks noGrp="1"/>
          </p:cNvSpPr>
          <p:nvPr>
            <p:ph type="sldNum" sz="quarter" idx="5"/>
          </p:nvPr>
        </p:nvSpPr>
        <p:spPr/>
        <p:txBody>
          <a:bodyPr/>
          <a:lstStyle/>
          <a:p>
            <a:fld id="{349E161A-A00E-46DB-AC1B-8EAEB819EA1C}" type="slidenum">
              <a:rPr lang="en-US" smtClean="0"/>
              <a:t>5</a:t>
            </a:fld>
            <a:endParaRPr lang="en-US"/>
          </a:p>
        </p:txBody>
      </p:sp>
    </p:spTree>
    <p:extLst>
      <p:ext uri="{BB962C8B-B14F-4D97-AF65-F5344CB8AC3E}">
        <p14:creationId xmlns:p14="http://schemas.microsoft.com/office/powerpoint/2010/main" val="345592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9/23/2020</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74957644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9/23/2020</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311608792"/>
      </p:ext>
    </p:extLst>
  </p:cSld>
  <p:clrMap bg1="dk1" tx1="lt1" bg2="dk2" tx2="lt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hyperlink" Target="http://www.fki.inf.unibe.ch/databases/iam-handwriting-database/iam-handwriting-database#icdar02"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1.xml"/><Relationship Id="rId7" Type="http://schemas.openxmlformats.org/officeDocument/2006/relationships/image" Target="../media/image7.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hyperlink" Target="https://github.com/jimevansv/Data_606" TargetMode="External"/><Relationship Id="rId4" Type="http://schemas.openxmlformats.org/officeDocument/2006/relationships/hyperlink" Target="mailto:Jimevans.v@umbc.edu" TargetMode="Externa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A close up of a piece of paper&#10;&#10;Description automatically generated">
            <a:extLst>
              <a:ext uri="{FF2B5EF4-FFF2-40B4-BE49-F238E27FC236}">
                <a16:creationId xmlns:a16="http://schemas.microsoft.com/office/drawing/2014/main" id="{D0A5E3F4-FD94-4691-8830-7A003271E790}"/>
              </a:ext>
            </a:extLst>
          </p:cNvPr>
          <p:cNvPicPr>
            <a:picLocks noChangeAspect="1"/>
          </p:cNvPicPr>
          <p:nvPr/>
        </p:nvPicPr>
        <p:blipFill rotWithShape="1">
          <a:blip r:embed="rId5"/>
          <a:srcRect t="4947" r="1" b="10781"/>
          <a:stretch/>
        </p:blipFill>
        <p:spPr>
          <a:xfrm>
            <a:off x="20" y="10"/>
            <a:ext cx="12191435" cy="6857989"/>
          </a:xfrm>
          <a:prstGeom prst="rect">
            <a:avLst/>
          </a:prstGeom>
        </p:spPr>
      </p:pic>
      <p:sp>
        <p:nvSpPr>
          <p:cNvPr id="37" name="Rectangle 33">
            <a:extLst>
              <a:ext uri="{FF2B5EF4-FFF2-40B4-BE49-F238E27FC236}">
                <a16:creationId xmlns:a16="http://schemas.microsoft.com/office/drawing/2014/main" id="{797EB57D-64BE-402B-87FC-93B8EC829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2074"/>
            <a:ext cx="12192001"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2C5CC-779D-4363-A943-84A584F9A6C8}"/>
              </a:ext>
            </a:extLst>
          </p:cNvPr>
          <p:cNvSpPr>
            <a:spLocks noGrp="1"/>
          </p:cNvSpPr>
          <p:nvPr>
            <p:ph type="ctrTitle"/>
          </p:nvPr>
        </p:nvSpPr>
        <p:spPr>
          <a:xfrm>
            <a:off x="6096000" y="1523999"/>
            <a:ext cx="5334000" cy="3535018"/>
          </a:xfrm>
        </p:spPr>
        <p:txBody>
          <a:bodyPr anchor="ctr">
            <a:normAutofit/>
          </a:bodyPr>
          <a:lstStyle/>
          <a:p>
            <a:pPr algn="r"/>
            <a:r>
              <a:rPr lang="en-US" sz="5000">
                <a:solidFill>
                  <a:srgbClr val="FFFFFF"/>
                </a:solidFill>
              </a:rPr>
              <a:t>ChequeChecker – </a:t>
            </a:r>
            <a:br>
              <a:rPr lang="en-US" sz="5000">
                <a:solidFill>
                  <a:srgbClr val="FFFFFF"/>
                </a:solidFill>
              </a:rPr>
            </a:br>
            <a:r>
              <a:rPr lang="en-US" sz="5000">
                <a:solidFill>
                  <a:srgbClr val="FFFFFF"/>
                </a:solidFill>
              </a:rPr>
              <a:t>Handwritten Text Recognition</a:t>
            </a:r>
          </a:p>
        </p:txBody>
      </p:sp>
      <p:sp>
        <p:nvSpPr>
          <p:cNvPr id="3" name="Subtitle 2">
            <a:extLst>
              <a:ext uri="{FF2B5EF4-FFF2-40B4-BE49-F238E27FC236}">
                <a16:creationId xmlns:a16="http://schemas.microsoft.com/office/drawing/2014/main" id="{DFFC5E55-BB77-402D-9DED-13AAC951483E}"/>
              </a:ext>
            </a:extLst>
          </p:cNvPr>
          <p:cNvSpPr>
            <a:spLocks noGrp="1"/>
          </p:cNvSpPr>
          <p:nvPr>
            <p:ph type="subTitle" idx="1"/>
          </p:nvPr>
        </p:nvSpPr>
        <p:spPr>
          <a:xfrm>
            <a:off x="6096000" y="5333998"/>
            <a:ext cx="5334000" cy="649359"/>
          </a:xfrm>
        </p:spPr>
        <p:txBody>
          <a:bodyPr anchor="t">
            <a:normAutofit/>
          </a:bodyPr>
          <a:lstStyle/>
          <a:p>
            <a:pPr algn="r"/>
            <a:r>
              <a:rPr lang="en-US">
                <a:solidFill>
                  <a:srgbClr val="FFFFFF"/>
                </a:solidFill>
              </a:rPr>
              <a:t>- John Jim Evans Veernapati</a:t>
            </a:r>
          </a:p>
        </p:txBody>
      </p:sp>
      <p:pic>
        <p:nvPicPr>
          <p:cNvPr id="24" name="Audio 23">
            <a:hlinkClick r:id="" action="ppaction://media"/>
            <a:extLst>
              <a:ext uri="{FF2B5EF4-FFF2-40B4-BE49-F238E27FC236}">
                <a16:creationId xmlns:a16="http://schemas.microsoft.com/office/drawing/2014/main" id="{8C3ACD87-7B16-4D67-8FF6-1E43067532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270593508"/>
      </p:ext>
    </p:extLst>
  </p:cSld>
  <p:clrMapOvr>
    <a:masterClrMapping/>
  </p:clrMapOvr>
  <mc:AlternateContent xmlns:mc="http://schemas.openxmlformats.org/markup-compatibility/2006">
    <mc:Choice xmlns:p14="http://schemas.microsoft.com/office/powerpoint/2010/main" Requires="p14">
      <p:transition spd="slow" p14:dur="2000" advTm="60414"/>
    </mc:Choice>
    <mc:Fallback>
      <p:transition spd="slow" advTm="60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683D3B8-3CB3-42F8-AAEF-464F53855D75}"/>
              </a:ext>
            </a:extLst>
          </p:cNvPr>
          <p:cNvSpPr>
            <a:spLocks noGrp="1"/>
          </p:cNvSpPr>
          <p:nvPr>
            <p:ph type="subTitle" idx="1"/>
          </p:nvPr>
        </p:nvSpPr>
        <p:spPr>
          <a:xfrm>
            <a:off x="762000" y="1117159"/>
            <a:ext cx="10667998" cy="5176298"/>
          </a:xfrm>
        </p:spPr>
        <p:txBody>
          <a:bodyPr/>
          <a:lstStyle/>
          <a:p>
            <a:r>
              <a:rPr lang="en-US" dirty="0"/>
              <a:t>Project Overview</a:t>
            </a:r>
          </a:p>
          <a:p>
            <a:pPr marL="342900" indent="-342900" algn="l">
              <a:buFont typeface="Wingdings" panose="05000000000000000000" pitchFamily="2" charset="2"/>
              <a:buChar char="q"/>
            </a:pPr>
            <a:r>
              <a:rPr lang="en-US" dirty="0"/>
              <a:t>Objective</a:t>
            </a:r>
          </a:p>
          <a:p>
            <a:pPr marL="800100" lvl="1" indent="-342900" algn="l">
              <a:buFont typeface="Arial" panose="020B0604020202020204" pitchFamily="34" charset="0"/>
              <a:buChar char="•"/>
            </a:pPr>
            <a:r>
              <a:rPr lang="en-US" dirty="0"/>
              <a:t>Build an application which can scan the cheques, analyze the handwritten text and identify the amount that has to be credited or debited</a:t>
            </a:r>
          </a:p>
          <a:p>
            <a:pPr lvl="1" algn="l"/>
            <a:endParaRPr lang="en-US" dirty="0"/>
          </a:p>
          <a:p>
            <a:pPr lvl="1" algn="l"/>
            <a:endParaRPr lang="en-US" dirty="0"/>
          </a:p>
          <a:p>
            <a:pPr marL="342900" indent="-342900" algn="l">
              <a:buFont typeface="Wingdings" panose="05000000000000000000" pitchFamily="2" charset="2"/>
              <a:buChar char="q"/>
            </a:pPr>
            <a:r>
              <a:rPr lang="en-US" dirty="0"/>
              <a:t>Why is this Chosen?</a:t>
            </a:r>
          </a:p>
          <a:p>
            <a:pPr marL="800100" lvl="1" indent="-342900" algn="l">
              <a:buFont typeface="Arial" panose="020B0604020202020204" pitchFamily="34" charset="0"/>
              <a:buChar char="•"/>
            </a:pPr>
            <a:r>
              <a:rPr lang="en-US" dirty="0"/>
              <a:t>A banking problem: Banks deal with several cheques, and there is high probability of manual errors</a:t>
            </a:r>
          </a:p>
          <a:p>
            <a:pPr marL="800100" lvl="1" indent="-342900" algn="l">
              <a:buFont typeface="Arial" panose="020B0604020202020204" pitchFamily="34" charset="0"/>
              <a:buChar char="•"/>
            </a:pPr>
            <a:r>
              <a:rPr lang="en-US" dirty="0"/>
              <a:t>An application which can help all the banks</a:t>
            </a:r>
          </a:p>
          <a:p>
            <a:pPr algn="l"/>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pic>
        <p:nvPicPr>
          <p:cNvPr id="8" name="Audio 7">
            <a:hlinkClick r:id="" action="ppaction://media"/>
            <a:extLst>
              <a:ext uri="{FF2B5EF4-FFF2-40B4-BE49-F238E27FC236}">
                <a16:creationId xmlns:a16="http://schemas.microsoft.com/office/drawing/2014/main" id="{7EAFF6FE-CBD4-45C1-9F0D-A24DDB77FE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279552067"/>
      </p:ext>
    </p:extLst>
  </p:cSld>
  <p:clrMapOvr>
    <a:masterClrMapping/>
  </p:clrMapOvr>
  <mc:AlternateContent xmlns:mc="http://schemas.openxmlformats.org/markup-compatibility/2006">
    <mc:Choice xmlns:p14="http://schemas.microsoft.com/office/powerpoint/2010/main" Requires="p14">
      <p:transition spd="slow" p14:dur="2000" advTm="30863"/>
    </mc:Choice>
    <mc:Fallback>
      <p:transition spd="slow" advTm="30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43BE79-E0D6-428C-A7A1-B10BE5D7570C}"/>
              </a:ext>
            </a:extLst>
          </p:cNvPr>
          <p:cNvSpPr>
            <a:spLocks noGrp="1"/>
          </p:cNvSpPr>
          <p:nvPr>
            <p:ph type="subTitle" idx="1"/>
          </p:nvPr>
        </p:nvSpPr>
        <p:spPr>
          <a:xfrm>
            <a:off x="801757" y="592372"/>
            <a:ext cx="10667998" cy="5708675"/>
          </a:xfrm>
        </p:spPr>
        <p:txBody>
          <a:bodyPr>
            <a:normAutofit lnSpcReduction="10000"/>
          </a:bodyPr>
          <a:lstStyle/>
          <a:p>
            <a:r>
              <a:rPr lang="en-US" dirty="0"/>
              <a:t>Data Source</a:t>
            </a:r>
          </a:p>
          <a:p>
            <a:pPr marL="342900" indent="-342900" algn="l">
              <a:buFont typeface="Wingdings" panose="05000000000000000000" pitchFamily="2" charset="2"/>
              <a:buChar char="q"/>
            </a:pPr>
            <a:r>
              <a:rPr lang="en-US" dirty="0"/>
              <a:t>IAM Handwritten Text Database 3.0</a:t>
            </a:r>
          </a:p>
          <a:p>
            <a:pPr marL="800100" lvl="1" indent="-342900" algn="l">
              <a:buFont typeface="Arial" panose="020B0604020202020204" pitchFamily="34" charset="0"/>
              <a:buChar char="•"/>
            </a:pPr>
            <a:r>
              <a:rPr lang="en-US" dirty="0"/>
              <a:t>657 writers contributed samples of their handwriting</a:t>
            </a:r>
          </a:p>
          <a:p>
            <a:pPr marL="800100" lvl="1" indent="-342900" algn="l">
              <a:buFont typeface="Arial" panose="020B0604020202020204" pitchFamily="34" charset="0"/>
              <a:buChar char="•"/>
            </a:pPr>
            <a:r>
              <a:rPr lang="en-US" dirty="0"/>
              <a:t>115'320 isolated and labeled words</a:t>
            </a:r>
          </a:p>
          <a:p>
            <a:pPr marL="800100" lvl="1" indent="-342900" algn="l">
              <a:buFont typeface="Arial" panose="020B0604020202020204" pitchFamily="34" charset="0"/>
              <a:buChar char="•"/>
            </a:pPr>
            <a:r>
              <a:rPr lang="en-US" dirty="0"/>
              <a:t>Approximately 1 GB</a:t>
            </a:r>
          </a:p>
          <a:p>
            <a:pPr marL="800100" lvl="1" indent="-342900" algn="l">
              <a:buFont typeface="Arial" panose="020B0604020202020204" pitchFamily="34" charset="0"/>
              <a:buChar char="•"/>
            </a:pPr>
            <a:r>
              <a:rPr lang="en-US" dirty="0"/>
              <a:t>Pictures of the words</a:t>
            </a:r>
          </a:p>
          <a:p>
            <a:pPr lvl="1" algn="l"/>
            <a:endParaRPr lang="en-US" dirty="0"/>
          </a:p>
          <a:p>
            <a:pPr marL="342900" indent="-342900" algn="l">
              <a:buFont typeface="Wingdings" panose="05000000000000000000" pitchFamily="2" charset="2"/>
              <a:buChar char="q"/>
            </a:pPr>
            <a:r>
              <a:rPr lang="en-US" dirty="0"/>
              <a:t>Sample Data</a:t>
            </a:r>
          </a:p>
          <a:p>
            <a:pPr marL="342900" indent="-342900" algn="l">
              <a:buFont typeface="Wingdings" panose="05000000000000000000" pitchFamily="2" charset="2"/>
              <a:buChar char="q"/>
            </a:pPr>
            <a:endParaRPr lang="en-US" dirty="0"/>
          </a:p>
          <a:p>
            <a:pPr marL="342900" indent="-342900" algn="l">
              <a:buFont typeface="Wingdings" panose="05000000000000000000" pitchFamily="2" charset="2"/>
              <a:buChar char="q"/>
            </a:pPr>
            <a:endParaRPr lang="en-US" dirty="0"/>
          </a:p>
          <a:p>
            <a:pPr marL="342900" indent="-342900" algn="l">
              <a:buFont typeface="Wingdings" panose="05000000000000000000" pitchFamily="2" charset="2"/>
              <a:buChar char="q"/>
            </a:pPr>
            <a:endParaRPr lang="en-US" dirty="0"/>
          </a:p>
          <a:p>
            <a:pPr marL="342900" indent="-342900" algn="l">
              <a:buFont typeface="Wingdings" panose="05000000000000000000" pitchFamily="2" charset="2"/>
              <a:buChar char="q"/>
            </a:pPr>
            <a:endParaRPr lang="en-US" dirty="0"/>
          </a:p>
          <a:p>
            <a:pPr marL="342900" indent="-342900" algn="l">
              <a:buFont typeface="Wingdings" panose="05000000000000000000" pitchFamily="2" charset="2"/>
              <a:buChar char="q"/>
            </a:pPr>
            <a:r>
              <a:rPr lang="en-US" dirty="0"/>
              <a:t>Link</a:t>
            </a:r>
          </a:p>
          <a:p>
            <a:pPr marL="800100" lvl="1" indent="-342900" algn="l">
              <a:buFont typeface="Arial" panose="020B0604020202020204" pitchFamily="34" charset="0"/>
              <a:buChar char="•"/>
            </a:pPr>
            <a:r>
              <a:rPr lang="en-US" dirty="0">
                <a:hlinkClick r:id="rId5"/>
              </a:rPr>
              <a:t>http://www.fki.inf.unibe.ch/databases/iam-handwriting-database/iam-handwriting-database#icdar02</a:t>
            </a:r>
            <a:endParaRPr lang="en-US" dirty="0"/>
          </a:p>
          <a:p>
            <a:pPr lvl="1" algn="l"/>
            <a:endParaRPr lang="en-US" dirty="0"/>
          </a:p>
        </p:txBody>
      </p:sp>
      <p:pic>
        <p:nvPicPr>
          <p:cNvPr id="5" name="Picture 4" descr="A close up of a logo&#10;&#10;Description automatically generated">
            <a:extLst>
              <a:ext uri="{FF2B5EF4-FFF2-40B4-BE49-F238E27FC236}">
                <a16:creationId xmlns:a16="http://schemas.microsoft.com/office/drawing/2014/main" id="{9C82C6DE-BFD1-47EF-8DD2-4F4D7943BA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4789" y="3654707"/>
            <a:ext cx="2695575" cy="1095375"/>
          </a:xfrm>
          <a:prstGeom prst="rect">
            <a:avLst/>
          </a:prstGeom>
        </p:spPr>
      </p:pic>
      <p:pic>
        <p:nvPicPr>
          <p:cNvPr id="7" name="Picture 6">
            <a:extLst>
              <a:ext uri="{FF2B5EF4-FFF2-40B4-BE49-F238E27FC236}">
                <a16:creationId xmlns:a16="http://schemas.microsoft.com/office/drawing/2014/main" id="{64867B9F-D830-4BF4-9DF2-18EB15D9F8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1985" y="3730906"/>
            <a:ext cx="3028950" cy="942975"/>
          </a:xfrm>
          <a:prstGeom prst="rect">
            <a:avLst/>
          </a:prstGeom>
        </p:spPr>
      </p:pic>
      <p:pic>
        <p:nvPicPr>
          <p:cNvPr id="10" name="Audio 9">
            <a:hlinkClick r:id="" action="ppaction://media"/>
            <a:extLst>
              <a:ext uri="{FF2B5EF4-FFF2-40B4-BE49-F238E27FC236}">
                <a16:creationId xmlns:a16="http://schemas.microsoft.com/office/drawing/2014/main" id="{3AF0F733-10D2-46EB-8CF5-CEFE2724E8B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500208310"/>
      </p:ext>
    </p:extLst>
  </p:cSld>
  <p:clrMapOvr>
    <a:masterClrMapping/>
  </p:clrMapOvr>
  <mc:AlternateContent xmlns:mc="http://schemas.openxmlformats.org/markup-compatibility/2006">
    <mc:Choice xmlns:p14="http://schemas.microsoft.com/office/powerpoint/2010/main" Requires="p14">
      <p:transition spd="slow" p14:dur="2000" advTm="50266"/>
    </mc:Choice>
    <mc:Fallback>
      <p:transition spd="slow" advTm="50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DA3AA6-E443-4324-965A-DADE60562E2E}"/>
              </a:ext>
            </a:extLst>
          </p:cNvPr>
          <p:cNvSpPr>
            <a:spLocks noGrp="1"/>
          </p:cNvSpPr>
          <p:nvPr>
            <p:ph type="subTitle" idx="1"/>
          </p:nvPr>
        </p:nvSpPr>
        <p:spPr>
          <a:xfrm>
            <a:off x="762000" y="381663"/>
            <a:ext cx="10667998" cy="6023113"/>
          </a:xfrm>
        </p:spPr>
        <p:txBody>
          <a:bodyPr/>
          <a:lstStyle/>
          <a:p>
            <a:pPr marL="342900" indent="-342900" algn="l">
              <a:buFont typeface="Wingdings" panose="05000000000000000000" pitchFamily="2" charset="2"/>
              <a:buChar char="q"/>
            </a:pPr>
            <a:endParaRPr lang="en-US" dirty="0"/>
          </a:p>
          <a:p>
            <a:pPr marL="342900" indent="-342900" algn="l">
              <a:buFont typeface="Wingdings" panose="05000000000000000000" pitchFamily="2" charset="2"/>
              <a:buChar char="q"/>
            </a:pPr>
            <a:endParaRPr lang="en-US" dirty="0"/>
          </a:p>
          <a:p>
            <a:pPr marL="342900" indent="-342900" algn="l">
              <a:buFont typeface="Wingdings" panose="05000000000000000000" pitchFamily="2" charset="2"/>
              <a:buChar char="q"/>
            </a:pPr>
            <a:r>
              <a:rPr lang="en-US" dirty="0"/>
              <a:t>Implementation Methodology: (Tentative)</a:t>
            </a:r>
          </a:p>
          <a:p>
            <a:pPr marL="800100" lvl="1" indent="-342900" algn="l">
              <a:buFont typeface="Arial" panose="020B0604020202020204" pitchFamily="34" charset="0"/>
              <a:buChar char="•"/>
            </a:pPr>
            <a:r>
              <a:rPr lang="en-US" dirty="0"/>
              <a:t>Clean and process the words data</a:t>
            </a:r>
          </a:p>
          <a:p>
            <a:pPr marL="800100" lvl="1" indent="-342900" algn="l">
              <a:buFont typeface="Arial" panose="020B0604020202020204" pitchFamily="34" charset="0"/>
              <a:buChar char="•"/>
            </a:pPr>
            <a:r>
              <a:rPr lang="en-US" dirty="0"/>
              <a:t>Link the word pictures with the labeling</a:t>
            </a:r>
          </a:p>
          <a:p>
            <a:pPr marL="800100" lvl="1" indent="-342900" algn="l">
              <a:buFont typeface="Arial" panose="020B0604020202020204" pitchFamily="34" charset="0"/>
              <a:buChar char="•"/>
            </a:pPr>
            <a:r>
              <a:rPr lang="en-US" dirty="0"/>
              <a:t>Try Neural Networks to find the map between words</a:t>
            </a:r>
          </a:p>
          <a:p>
            <a:pPr marL="1257300" lvl="2" indent="-342900" algn="l">
              <a:buFont typeface="Arial" panose="020B0604020202020204" pitchFamily="34" charset="0"/>
              <a:buChar char="•"/>
            </a:pPr>
            <a:r>
              <a:rPr lang="en-US" dirty="0"/>
              <a:t>CNN, RNN, LSTM Networks</a:t>
            </a:r>
          </a:p>
          <a:p>
            <a:pPr marL="800100" lvl="1" indent="-342900" algn="l">
              <a:buFont typeface="Arial" panose="020B0604020202020204" pitchFamily="34" charset="0"/>
              <a:buChar char="•"/>
            </a:pPr>
            <a:r>
              <a:rPr lang="en-US" dirty="0"/>
              <a:t>Identify the words from the cheque that has to be predicted using OpenCV/Google Tesseract</a:t>
            </a:r>
          </a:p>
          <a:p>
            <a:pPr marL="800100" lvl="1" indent="-342900" algn="l">
              <a:buFont typeface="Arial" panose="020B0604020202020204" pitchFamily="34" charset="0"/>
              <a:buChar char="•"/>
            </a:pPr>
            <a:r>
              <a:rPr lang="en-US" dirty="0"/>
              <a:t>Pick the best network and predict the identified words</a:t>
            </a:r>
          </a:p>
          <a:p>
            <a:pPr marL="800100" lvl="1" indent="-342900" algn="l">
              <a:buFont typeface="Arial" panose="020B0604020202020204" pitchFamily="34" charset="0"/>
              <a:buChar char="•"/>
            </a:pPr>
            <a:r>
              <a:rPr lang="en-US" dirty="0"/>
              <a:t>Visualize the results on a webapp</a:t>
            </a:r>
          </a:p>
          <a:p>
            <a:pPr lvl="1" algn="l"/>
            <a:endParaRPr lang="en-US" dirty="0"/>
          </a:p>
          <a:p>
            <a:pPr marL="342900" indent="-342900" algn="l">
              <a:buFont typeface="Wingdings" panose="05000000000000000000" pitchFamily="2" charset="2"/>
              <a:buChar char="q"/>
            </a:pPr>
            <a:r>
              <a:rPr lang="en-US" dirty="0"/>
              <a:t>Tech Stack</a:t>
            </a:r>
          </a:p>
          <a:p>
            <a:pPr marL="800100" lvl="1" indent="-342900" algn="l">
              <a:buFont typeface="Arial" panose="020B0604020202020204" pitchFamily="34" charset="0"/>
              <a:buChar char="•"/>
            </a:pPr>
            <a:r>
              <a:rPr lang="en-US" dirty="0"/>
              <a:t>Python – Machine Learning Algorithms</a:t>
            </a:r>
          </a:p>
          <a:p>
            <a:pPr marL="800100" lvl="1" indent="-342900" algn="l">
              <a:buFont typeface="Arial" panose="020B0604020202020204" pitchFamily="34" charset="0"/>
              <a:buChar char="•"/>
            </a:pPr>
            <a:r>
              <a:rPr lang="en-US" dirty="0"/>
              <a:t>Flask – Web Application</a:t>
            </a:r>
          </a:p>
        </p:txBody>
      </p:sp>
      <p:pic>
        <p:nvPicPr>
          <p:cNvPr id="5" name="Audio 4">
            <a:hlinkClick r:id="" action="ppaction://media"/>
            <a:extLst>
              <a:ext uri="{FF2B5EF4-FFF2-40B4-BE49-F238E27FC236}">
                <a16:creationId xmlns:a16="http://schemas.microsoft.com/office/drawing/2014/main" id="{3FEA1692-E924-4616-8473-DEBD39F079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626238588"/>
      </p:ext>
    </p:extLst>
  </p:cSld>
  <p:clrMapOvr>
    <a:masterClrMapping/>
  </p:clrMapOvr>
  <mc:AlternateContent xmlns:mc="http://schemas.openxmlformats.org/markup-compatibility/2006">
    <mc:Choice xmlns:p14="http://schemas.microsoft.com/office/powerpoint/2010/main" Requires="p14">
      <p:transition spd="slow" p14:dur="2000" advTm="48174"/>
    </mc:Choice>
    <mc:Fallback>
      <p:transition spd="slow" advTm="48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E44E0203-3BE3-47E7-930B-2CE6414C35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524" y="1135529"/>
            <a:ext cx="6095524" cy="3824941"/>
          </a:xfrm>
          <a:prstGeom prst="rect">
            <a:avLst/>
          </a:prstGeom>
        </p:spPr>
      </p:pic>
      <p:sp>
        <p:nvSpPr>
          <p:cNvPr id="3" name="Subtitle 2">
            <a:extLst>
              <a:ext uri="{FF2B5EF4-FFF2-40B4-BE49-F238E27FC236}">
                <a16:creationId xmlns:a16="http://schemas.microsoft.com/office/drawing/2014/main" id="{1F11D73C-DDF3-4DD9-8C22-9DE935CC914B}"/>
              </a:ext>
            </a:extLst>
          </p:cNvPr>
          <p:cNvSpPr>
            <a:spLocks noGrp="1"/>
          </p:cNvSpPr>
          <p:nvPr>
            <p:ph type="subTitle" idx="1"/>
          </p:nvPr>
        </p:nvSpPr>
        <p:spPr>
          <a:xfrm>
            <a:off x="3048000" y="5634037"/>
            <a:ext cx="4572000" cy="461963"/>
          </a:xfrm>
        </p:spPr>
        <p:txBody>
          <a:bodyPr>
            <a:normAutofit/>
          </a:bodyPr>
          <a:lstStyle/>
          <a:p>
            <a:pPr algn="l"/>
            <a:r>
              <a:rPr lang="en-US"/>
              <a:t>Low Level Architecture</a:t>
            </a:r>
            <a:endParaRPr lang="en-US" dirty="0"/>
          </a:p>
        </p:txBody>
      </p:sp>
      <p:pic>
        <p:nvPicPr>
          <p:cNvPr id="19" name="Audio 18">
            <a:hlinkClick r:id="" action="ppaction://media"/>
            <a:extLst>
              <a:ext uri="{FF2B5EF4-FFF2-40B4-BE49-F238E27FC236}">
                <a16:creationId xmlns:a16="http://schemas.microsoft.com/office/drawing/2014/main" id="{30300217-ACB8-46B3-A468-AE9C89EB51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555416430"/>
      </p:ext>
    </p:extLst>
  </p:cSld>
  <p:clrMapOvr>
    <a:masterClrMapping/>
  </p:clrMapOvr>
  <mc:AlternateContent xmlns:mc="http://schemas.openxmlformats.org/markup-compatibility/2006">
    <mc:Choice xmlns:p14="http://schemas.microsoft.com/office/powerpoint/2010/main" Requires="p14">
      <p:transition spd="slow" p14:dur="2000" advTm="31319"/>
    </mc:Choice>
    <mc:Fallback>
      <p:transition spd="slow" advTm="31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2C7E0-674D-419F-BB8E-10CC01E7B7E3}"/>
              </a:ext>
            </a:extLst>
          </p:cNvPr>
          <p:cNvSpPr>
            <a:spLocks noGrp="1"/>
          </p:cNvSpPr>
          <p:nvPr>
            <p:ph type="ctrTitle"/>
          </p:nvPr>
        </p:nvSpPr>
        <p:spPr>
          <a:xfrm>
            <a:off x="762000" y="1523999"/>
            <a:ext cx="5334000" cy="1985963"/>
          </a:xfrm>
        </p:spPr>
        <p:txBody>
          <a:bodyPr>
            <a:normAutofit/>
          </a:bodyPr>
          <a:lstStyle/>
          <a:p>
            <a:pPr algn="l"/>
            <a:r>
              <a:rPr lang="en-US" sz="8000"/>
              <a:t>Thank you</a:t>
            </a:r>
          </a:p>
        </p:txBody>
      </p:sp>
      <p:sp>
        <p:nvSpPr>
          <p:cNvPr id="3" name="Subtitle 2">
            <a:extLst>
              <a:ext uri="{FF2B5EF4-FFF2-40B4-BE49-F238E27FC236}">
                <a16:creationId xmlns:a16="http://schemas.microsoft.com/office/drawing/2014/main" id="{003B3031-E8E5-46F0-9821-6BEBD5FC18D5}"/>
              </a:ext>
            </a:extLst>
          </p:cNvPr>
          <p:cNvSpPr>
            <a:spLocks noGrp="1"/>
          </p:cNvSpPr>
          <p:nvPr>
            <p:ph type="subTitle" idx="1"/>
          </p:nvPr>
        </p:nvSpPr>
        <p:spPr>
          <a:xfrm>
            <a:off x="762000" y="3809999"/>
            <a:ext cx="5334000" cy="1985963"/>
          </a:xfrm>
        </p:spPr>
        <p:txBody>
          <a:bodyPr>
            <a:normAutofit/>
          </a:bodyPr>
          <a:lstStyle/>
          <a:p>
            <a:pPr algn="l"/>
            <a:r>
              <a:rPr lang="en-US" dirty="0"/>
              <a:t>Questions and Feedback?</a:t>
            </a:r>
          </a:p>
          <a:p>
            <a:pPr algn="l"/>
            <a:r>
              <a:rPr lang="en-US" dirty="0">
                <a:hlinkClick r:id="rId4"/>
              </a:rPr>
              <a:t>jimevans.v@umbc.edu</a:t>
            </a:r>
            <a:endParaRPr lang="en-US" dirty="0"/>
          </a:p>
          <a:p>
            <a:pPr algn="l"/>
            <a:r>
              <a:rPr lang="en-US" dirty="0">
                <a:hlinkClick r:id="rId5"/>
              </a:rPr>
              <a:t>https://github.com/jimevansv/Data_606</a:t>
            </a:r>
            <a:endParaRPr lang="en-US" dirty="0"/>
          </a:p>
        </p:txBody>
      </p:sp>
      <p:pic>
        <p:nvPicPr>
          <p:cNvPr id="7" name="Graphic 6" descr="Smiling Face with No Fill">
            <a:extLst>
              <a:ext uri="{FF2B5EF4-FFF2-40B4-BE49-F238E27FC236}">
                <a16:creationId xmlns:a16="http://schemas.microsoft.com/office/drawing/2014/main" id="{69894FE2-98E1-41A1-A16C-D17FE0767F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0" y="1905000"/>
            <a:ext cx="3047999" cy="3047999"/>
          </a:xfrm>
          <a:prstGeom prst="rect">
            <a:avLst/>
          </a:prstGeom>
        </p:spPr>
      </p:pic>
      <p:grpSp>
        <p:nvGrpSpPr>
          <p:cNvPr id="12" name="Group 1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3" name="Freeform: Shape 1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8">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1" name="Audio 10">
            <a:hlinkClick r:id="" action="ppaction://media"/>
            <a:extLst>
              <a:ext uri="{FF2B5EF4-FFF2-40B4-BE49-F238E27FC236}">
                <a16:creationId xmlns:a16="http://schemas.microsoft.com/office/drawing/2014/main" id="{EF33A22D-BF49-44D4-B6B4-1AFDDA3D989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341100117"/>
      </p:ext>
    </p:extLst>
  </p:cSld>
  <p:clrMapOvr>
    <a:masterClrMapping/>
  </p:clrMapOvr>
  <mc:AlternateContent xmlns:mc="http://schemas.openxmlformats.org/markup-compatibility/2006">
    <mc:Choice xmlns:p14="http://schemas.microsoft.com/office/powerpoint/2010/main" Requires="p14">
      <p:transition spd="slow" p14:dur="2000" advTm="26849"/>
    </mc:Choice>
    <mc:Fallback>
      <p:transition spd="slow" advTm="26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TornVTI">
  <a:themeElements>
    <a:clrScheme name="AnalogousFromLightSeedRightStep">
      <a:dk1>
        <a:srgbClr val="000000"/>
      </a:dk1>
      <a:lt1>
        <a:srgbClr val="FFFFFF"/>
      </a:lt1>
      <a:dk2>
        <a:srgbClr val="413124"/>
      </a:dk2>
      <a:lt2>
        <a:srgbClr val="E2E8E7"/>
      </a:lt2>
      <a:accent1>
        <a:srgbClr val="C6969C"/>
      </a:accent1>
      <a:accent2>
        <a:srgbClr val="BA917F"/>
      </a:accent2>
      <a:accent3>
        <a:srgbClr val="AEA284"/>
      </a:accent3>
      <a:accent4>
        <a:srgbClr val="A1A873"/>
      </a:accent4>
      <a:accent5>
        <a:srgbClr val="94AB81"/>
      </a:accent5>
      <a:accent6>
        <a:srgbClr val="7AB078"/>
      </a:accent6>
      <a:hlink>
        <a:srgbClr val="568E87"/>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740</Words>
  <Application>Microsoft Office PowerPoint</Application>
  <PresentationFormat>Widescreen</PresentationFormat>
  <Paragraphs>60</Paragraphs>
  <Slides>6</Slides>
  <Notes>5</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Verdana Pro</vt:lpstr>
      <vt:lpstr>Verdana Pro Cond SemiBold</vt:lpstr>
      <vt:lpstr>Wingdings</vt:lpstr>
      <vt:lpstr>TornVTI</vt:lpstr>
      <vt:lpstr>ChequeChecker –  Handwritten Text Recognition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ChequeChecker –  Handwritten Text Recognition</dc:title>
  <dc:creator>Jim Evans</dc:creator>
  <cp:lastModifiedBy>Jim Evans</cp:lastModifiedBy>
  <cp:revision>8</cp:revision>
  <dcterms:created xsi:type="dcterms:W3CDTF">2020-09-24T17:27:39Z</dcterms:created>
  <dcterms:modified xsi:type="dcterms:W3CDTF">2020-09-24T19:11:14Z</dcterms:modified>
</cp:coreProperties>
</file>